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313" r:id="rId3"/>
    <p:sldId id="315" r:id="rId4"/>
    <p:sldId id="314" r:id="rId5"/>
    <p:sldId id="297" r:id="rId6"/>
    <p:sldId id="291" r:id="rId7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3399"/>
    <a:srgbClr val="FF9900"/>
    <a:srgbClr val="FF00FF"/>
    <a:srgbClr val="DE8400"/>
    <a:srgbClr val="001864"/>
    <a:srgbClr val="0000FF"/>
    <a:srgbClr val="0033CC"/>
    <a:srgbClr val="4D4DD3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706" autoAdjust="0"/>
  </p:normalViewPr>
  <p:slideViewPr>
    <p:cSldViewPr>
      <p:cViewPr>
        <p:scale>
          <a:sx n="80" d="100"/>
          <a:sy n="80" d="100"/>
        </p:scale>
        <p:origin x="-864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0" d="100"/>
          <a:sy n="110" d="100"/>
        </p:scale>
        <p:origin x="-1824" y="-90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FF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uk-U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7F794-C1EC-4B18-A8D3-CAF4B63BA272}" type="datetime1">
              <a:rPr lang="ru-RU" smtClean="0"/>
              <a:pPr>
                <a:defRPr/>
              </a:pPr>
              <a:t>17.09.2009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52F7B-B8BA-4671-9DD2-21B241FC86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6DBB0-CF49-426A-A114-563EAC58D213}" type="datetime1">
              <a:rPr lang="ru-RU" smtClean="0"/>
              <a:pPr>
                <a:defRPr/>
              </a:pPr>
              <a:t>17.09.2009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4705E-0317-412A-B40C-02DB3B3639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8FA4A-62C1-4922-87F4-3FFF5A1D2792}" type="datetime1">
              <a:rPr lang="ru-RU" smtClean="0"/>
              <a:pPr>
                <a:defRPr/>
              </a:pPr>
              <a:t>17.09.2009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35A68-CABB-4B23-BBA6-683CE9854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7FB9D-B59E-4FA7-AD4F-E62698E30B48}" type="datetime1">
              <a:rPr lang="ru-RU" smtClean="0"/>
              <a:pPr>
                <a:defRPr/>
              </a:pPr>
              <a:t>17.09.2009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70622-6AB0-4515-8E57-C7F88E91E5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53F31-5818-40EE-A0A8-3CD8DAC57CDF}" type="datetime1">
              <a:rPr lang="ru-RU" smtClean="0"/>
              <a:pPr>
                <a:defRPr/>
              </a:pPr>
              <a:t>17.09.2009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C6582-8EBC-410D-8788-3BB74CBA68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E5641-90B3-4209-9905-C928636E719A}" type="datetime1">
              <a:rPr lang="ru-RU" smtClean="0"/>
              <a:pPr>
                <a:defRPr/>
              </a:pPr>
              <a:t>17.09.2009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6CFE8-EC39-446A-84EB-85262F6EE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25808-0311-497F-B0AC-C34C0AB9EC59}" type="datetime1">
              <a:rPr lang="ru-RU" smtClean="0"/>
              <a:pPr>
                <a:defRPr/>
              </a:pPr>
              <a:t>17.09.2009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1348D-3F99-4841-9A29-64A10B0BF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E1B8B-4271-4D86-A43B-4BF35E544C56}" type="datetime1">
              <a:rPr lang="ru-RU" smtClean="0"/>
              <a:pPr>
                <a:defRPr/>
              </a:pPr>
              <a:t>17.09.2009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A8DB0-84F8-4CDB-A518-0190D6DE8B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DC13A-03DE-4E80-9D4B-8046D527BF58}" type="datetime1">
              <a:rPr lang="ru-RU" smtClean="0"/>
              <a:pPr>
                <a:defRPr/>
              </a:pPr>
              <a:t>17.09.2009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C8F52-D5CA-434A-937F-1B12D2A6FF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168D8-7169-46C7-A29B-27C51559EE49}" type="datetime1">
              <a:rPr lang="ru-RU" smtClean="0"/>
              <a:pPr>
                <a:defRPr/>
              </a:pPr>
              <a:t>17.09.2009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FC249-C821-4331-9332-0513051C6E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79703-91EF-4276-82BC-D590D8F8E757}" type="datetime1">
              <a:rPr lang="ru-RU" smtClean="0"/>
              <a:pPr>
                <a:defRPr/>
              </a:pPr>
              <a:t>17.09.2009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D32CE-7651-477B-A4CA-04E060922C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FF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9D6E44-8A18-4DDF-BB1B-91E73EFEAF07}" type="datetime1">
              <a:rPr lang="ru-RU" smtClean="0"/>
              <a:pPr>
                <a:defRPr/>
              </a:pPr>
              <a:t>17.09.2009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E9C78D-CE1B-4929-B301-8885AF44E3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88" y="714375"/>
            <a:ext cx="8429625" cy="507207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«КУЗОВ» - </a:t>
            </a:r>
            <a:r>
              <a:rPr lang="ru-RU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СЕТЬ  </a:t>
            </a:r>
            <a:br>
              <a:rPr lang="ru-RU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СЕРТИФИЦИРОВАННЫХ  </a:t>
            </a:r>
            <a:r>
              <a:rPr lang="ru-RU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СТО</a:t>
            </a:r>
            <a:r>
              <a:rPr lang="ru-RU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  <a:r>
              <a:rPr lang="en-US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  </a:t>
            </a:r>
            <a:r>
              <a:rPr lang="ru-RU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</a:t>
            </a:r>
            <a:r>
              <a:rPr lang="ru-RU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КРАИНЕ </a:t>
            </a:r>
            <a:r>
              <a:rPr lang="ru-RU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–</a:t>
            </a:r>
            <a:r>
              <a:rPr lang="en-US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ИНСТРУМЕНТ  СТРАХОВОЙ  КОМПАНИИ</a:t>
            </a:r>
            <a:endParaRPr lang="ru-RU" sz="32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5143512"/>
            <a:ext cx="8286750" cy="1071570"/>
          </a:xfrm>
        </p:spPr>
        <p:txBody>
          <a:bodyPr rtlCol="0">
            <a:normAutofit fontScale="70000" lnSpcReduction="2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solidFill>
                  <a:srgbClr val="0018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Пищенко С.П</a:t>
            </a:r>
            <a:r>
              <a:rPr lang="ru-RU" sz="22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директор,  компания</a:t>
            </a:r>
            <a:r>
              <a:rPr lang="ru-RU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  </a:t>
            </a:r>
            <a:r>
              <a:rPr lang="en-US" sz="2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TANDARD  </a:t>
            </a:r>
            <a:r>
              <a:rPr lang="en-US" sz="2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ONSULTING</a:t>
            </a:r>
            <a:r>
              <a:rPr lang="ru-RU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Украина, г. Киев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доклад </a:t>
            </a:r>
            <a:r>
              <a:rPr lang="en-US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IX  </a:t>
            </a:r>
            <a:r>
              <a:rPr lang="ru-RU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международному  ялтинскому финансовому форуму (14 – 18 сентября 2009) ,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конференция «Моторное  страхование: проблемы, перспективы, </a:t>
            </a:r>
            <a:r>
              <a:rPr lang="ru-RU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международная</a:t>
            </a:r>
            <a:r>
              <a:rPr lang="en-US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практика</a:t>
            </a:r>
            <a:r>
              <a:rPr lang="ru-RU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</a:t>
            </a:r>
            <a:r>
              <a:rPr lang="en-US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сентября 2009)</a:t>
            </a:r>
            <a:endParaRPr lang="en-US" sz="2200" b="1" dirty="0" smtClean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dirty="0">
              <a:solidFill>
                <a:srgbClr val="00186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611938"/>
            <a:ext cx="5500688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</a:t>
            </a:r>
            <a:r>
              <a:rPr lang="en-US" sz="9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AR  </a:t>
            </a:r>
            <a:r>
              <a:rPr lang="en-US" sz="10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</a:t>
            </a:r>
            <a:r>
              <a:rPr lang="en-US" sz="9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TANDARD  </a:t>
            </a:r>
            <a:r>
              <a:rPr lang="en-US" sz="10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</a:t>
            </a:r>
            <a:r>
              <a:rPr lang="en-US" sz="9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ONSULTING</a:t>
            </a:r>
            <a:r>
              <a:rPr lang="ru-RU" sz="9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-  </a:t>
            </a:r>
            <a:r>
              <a:rPr lang="en-US" sz="9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CAR  REFINISH:  AUDIT, CONSULTING  &amp;  DEVELOPMENT</a:t>
            </a:r>
            <a:endParaRPr lang="ru-RU" sz="900" b="1" dirty="0">
              <a:solidFill>
                <a:srgbClr val="DE8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0010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  <a:r>
              <a:rPr lang="ru-RU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</a:rPr>
              <a:t>ПРИНЦИПИАЛЬНАЯ СХЕМА  ВЗАИМОДЕЙСТВИЯ  ПАРТНЕРОВ  МОТОРНОГО  СТРАХОВАНИЯ,  ПРЕДЛАГАЕМАЯ  </a:t>
            </a:r>
            <a:r>
              <a:rPr lang="en-US" sz="1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</a:rPr>
              <a:t>C</a:t>
            </a:r>
            <a:r>
              <a:rPr lang="en-US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</a:rPr>
              <a:t>AR  </a:t>
            </a:r>
            <a:r>
              <a:rPr lang="en-US" sz="1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</a:rPr>
              <a:t>S</a:t>
            </a:r>
            <a:r>
              <a:rPr lang="en-US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</a:rPr>
              <a:t>TANDARD  </a:t>
            </a:r>
            <a:r>
              <a:rPr lang="en-US" sz="1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</a:rPr>
              <a:t>C</a:t>
            </a:r>
            <a:r>
              <a:rPr lang="en-US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</a:rPr>
              <a:t>ONSULTING</a:t>
            </a:r>
            <a:r>
              <a:rPr lang="ru-RU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</a:rPr>
              <a:t>  </a:t>
            </a:r>
            <a:endParaRPr lang="ru-RU" sz="2400" b="1" dirty="0">
              <a:solidFill>
                <a:schemeClr val="accent6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611938"/>
            <a:ext cx="5500688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</a:t>
            </a:r>
            <a:r>
              <a:rPr lang="en-US" sz="9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AR  </a:t>
            </a:r>
            <a:r>
              <a:rPr lang="en-US" sz="10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</a:t>
            </a:r>
            <a:r>
              <a:rPr lang="en-US" sz="9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TANDARD  </a:t>
            </a:r>
            <a:r>
              <a:rPr lang="en-US" sz="10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</a:t>
            </a:r>
            <a:r>
              <a:rPr lang="en-US" sz="9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ONSULTING</a:t>
            </a:r>
            <a:r>
              <a:rPr lang="ru-RU" sz="9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-  </a:t>
            </a:r>
            <a:r>
              <a:rPr lang="en-US" sz="9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CAR  REFINISH:  AUDIT, CONSULTING  &amp;  DEVELOPMENT</a:t>
            </a:r>
            <a:endParaRPr lang="ru-RU" sz="900" b="1" dirty="0">
              <a:solidFill>
                <a:srgbClr val="DE8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857232"/>
            <a:ext cx="8858312" cy="5357850"/>
          </a:xfrm>
          <a:prstGeom prst="rect">
            <a:avLst/>
          </a:prstGeom>
          <a:noFill/>
          <a:ln w="38100"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857620" y="1142984"/>
            <a:ext cx="1428760" cy="1143008"/>
          </a:xfrm>
          <a:prstGeom prst="rect">
            <a:avLst/>
          </a:prstGeom>
          <a:solidFill>
            <a:srgbClr val="00B0F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572264" y="2786058"/>
            <a:ext cx="1357322" cy="1143008"/>
          </a:xfrm>
          <a:prstGeom prst="rect">
            <a:avLst/>
          </a:prstGeom>
          <a:solidFill>
            <a:srgbClr val="00B0F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214414" y="2786058"/>
            <a:ext cx="1428760" cy="1143008"/>
          </a:xfrm>
          <a:prstGeom prst="rect">
            <a:avLst/>
          </a:prstGeom>
          <a:solidFill>
            <a:srgbClr val="00B0F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643174" y="4857760"/>
            <a:ext cx="1428760" cy="1071570"/>
          </a:xfrm>
          <a:prstGeom prst="rect">
            <a:avLst/>
          </a:prstGeom>
          <a:solidFill>
            <a:srgbClr val="00B0F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143504" y="4857760"/>
            <a:ext cx="1428760" cy="1071570"/>
          </a:xfrm>
          <a:prstGeom prst="rect">
            <a:avLst/>
          </a:prstGeom>
          <a:solidFill>
            <a:srgbClr val="00B0F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285852" y="1357298"/>
            <a:ext cx="1214446" cy="500066"/>
          </a:xfrm>
          <a:prstGeom prst="roundRect">
            <a:avLst/>
          </a:prstGeom>
          <a:solidFill>
            <a:srgbClr val="00B0F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857620" y="2857496"/>
            <a:ext cx="1428760" cy="1071570"/>
          </a:xfrm>
          <a:prstGeom prst="ellipse">
            <a:avLst/>
          </a:prstGeom>
          <a:solidFill>
            <a:srgbClr val="00B0F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357313" y="1428750"/>
            <a:ext cx="107156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FF9900"/>
                </a:solidFill>
                <a:latin typeface="+mn-lt"/>
                <a:cs typeface="+mn-cs"/>
              </a:rPr>
              <a:t>КЛИЕНТ</a:t>
            </a:r>
            <a:endParaRPr lang="ru-RU" b="1" dirty="0">
              <a:solidFill>
                <a:srgbClr val="FF9900"/>
              </a:solidFill>
              <a:latin typeface="+mn-lt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57625" y="1428750"/>
            <a:ext cx="14287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FF9900"/>
                </a:solidFill>
                <a:latin typeface="+mn-lt"/>
                <a:cs typeface="+mn-cs"/>
              </a:rPr>
              <a:t>СТРАХОВАЯ КОМПАНИЯ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28750" y="3143250"/>
            <a:ext cx="10001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9900"/>
                </a:solidFill>
                <a:latin typeface="+mn-lt"/>
                <a:cs typeface="+mn-cs"/>
              </a:rPr>
              <a:t>СТО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00813" y="2857500"/>
            <a:ext cx="1500187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>
                <a:solidFill>
                  <a:srgbClr val="FF9900"/>
                </a:solidFill>
                <a:latin typeface="+mn-lt"/>
                <a:cs typeface="+mn-cs"/>
              </a:rPr>
              <a:t>ПОСТАВЩИК  </a:t>
            </a:r>
            <a:endParaRPr lang="en-US" sz="1050" b="1" dirty="0">
              <a:solidFill>
                <a:srgbClr val="FF990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>
                <a:solidFill>
                  <a:srgbClr val="FF9900"/>
                </a:solidFill>
                <a:latin typeface="+mn-lt"/>
                <a:cs typeface="+mn-cs"/>
              </a:rPr>
              <a:t>ЛКС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>
                <a:solidFill>
                  <a:srgbClr val="FF9900"/>
                </a:solidFill>
                <a:latin typeface="+mn-lt"/>
                <a:cs typeface="+mn-cs"/>
              </a:rPr>
              <a:t>КОМПАНИЯ</a:t>
            </a:r>
            <a:endParaRPr lang="en-US" sz="1050" b="1" dirty="0">
              <a:solidFill>
                <a:srgbClr val="FF990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b="1" dirty="0">
              <a:solidFill>
                <a:srgbClr val="FF990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FF0000"/>
                </a:solidFill>
                <a:latin typeface="+mn-lt"/>
                <a:cs typeface="+mn-cs"/>
              </a:rPr>
              <a:t>ЕВРОПРОЕКТ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14625" y="5143500"/>
            <a:ext cx="128587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FF9900"/>
                </a:solidFill>
                <a:latin typeface="+mn-lt"/>
                <a:cs typeface="+mn-cs"/>
              </a:rPr>
              <a:t>ПОСТАВЩИК  </a:t>
            </a:r>
            <a:r>
              <a:rPr lang="en-US" sz="1200" b="1" dirty="0">
                <a:solidFill>
                  <a:srgbClr val="FF9900"/>
                </a:solidFill>
                <a:latin typeface="+mn-lt"/>
                <a:cs typeface="+mn-cs"/>
              </a:rPr>
              <a:t>SOFTWARE</a:t>
            </a:r>
            <a:endParaRPr lang="ru-RU" sz="1200" b="1" dirty="0">
              <a:solidFill>
                <a:srgbClr val="FF9900"/>
              </a:solidFill>
              <a:latin typeface="+mn-lt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43500" y="5143500"/>
            <a:ext cx="14287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FF9900"/>
                </a:solidFill>
                <a:latin typeface="+mn-lt"/>
                <a:cs typeface="+mn-cs"/>
              </a:rPr>
              <a:t>ПОСТАВЩИКИ ЗАПЧАСТЕЙ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857625" y="2928938"/>
            <a:ext cx="1428750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CAR  STANDARD  CONSULTING</a:t>
            </a:r>
            <a:endParaRPr lang="ru-RU" sz="1400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cxnSp>
        <p:nvCxnSpPr>
          <p:cNvPr id="53" name="Прямая со стрелкой 52"/>
          <p:cNvCxnSpPr/>
          <p:nvPr/>
        </p:nvCxnSpPr>
        <p:spPr>
          <a:xfrm rot="10800000">
            <a:off x="2643188" y="2786063"/>
            <a:ext cx="3929062" cy="1587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21" idx="1"/>
            <a:endCxn id="0" idx="3"/>
          </p:cNvCxnSpPr>
          <p:nvPr/>
        </p:nvCxnSpPr>
        <p:spPr>
          <a:xfrm rot="10800000">
            <a:off x="2500313" y="1606550"/>
            <a:ext cx="1357312" cy="84138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21" idx="1"/>
            <a:endCxn id="0" idx="0"/>
          </p:cNvCxnSpPr>
          <p:nvPr/>
        </p:nvCxnSpPr>
        <p:spPr>
          <a:xfrm rot="10800000" flipV="1">
            <a:off x="1928813" y="1690688"/>
            <a:ext cx="1928812" cy="1095375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stCxn id="0" idx="2"/>
            <a:endCxn id="0" idx="0"/>
          </p:cNvCxnSpPr>
          <p:nvPr/>
        </p:nvCxnSpPr>
        <p:spPr>
          <a:xfrm rot="16200000" flipH="1">
            <a:off x="1446213" y="2303462"/>
            <a:ext cx="928688" cy="36513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0" idx="0"/>
            <a:endCxn id="0" idx="3"/>
          </p:cNvCxnSpPr>
          <p:nvPr/>
        </p:nvCxnSpPr>
        <p:spPr>
          <a:xfrm rot="16200000" flipV="1">
            <a:off x="3500438" y="2500313"/>
            <a:ext cx="1500187" cy="3214687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0" idx="0"/>
            <a:endCxn id="0" idx="2"/>
          </p:cNvCxnSpPr>
          <p:nvPr/>
        </p:nvCxnSpPr>
        <p:spPr>
          <a:xfrm rot="16200000" flipV="1">
            <a:off x="2178844" y="3679032"/>
            <a:ext cx="928687" cy="1428750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stCxn id="0" idx="0"/>
          </p:cNvCxnSpPr>
          <p:nvPr/>
        </p:nvCxnSpPr>
        <p:spPr>
          <a:xfrm rot="5400000" flipH="1" flipV="1">
            <a:off x="2000251" y="3071812"/>
            <a:ext cx="3143250" cy="428625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stCxn id="0" idx="0"/>
            <a:endCxn id="0" idx="2"/>
          </p:cNvCxnSpPr>
          <p:nvPr/>
        </p:nvCxnSpPr>
        <p:spPr>
          <a:xfrm rot="5400000" flipH="1" flipV="1">
            <a:off x="4286251" y="2570162"/>
            <a:ext cx="571500" cy="3175"/>
          </a:xfrm>
          <a:prstGeom prst="straightConnector1">
            <a:avLst/>
          </a:prstGeom>
          <a:ln w="28575">
            <a:solidFill>
              <a:srgbClr val="FF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stCxn id="0" idx="2"/>
            <a:endCxn id="0" idx="3"/>
          </p:cNvCxnSpPr>
          <p:nvPr/>
        </p:nvCxnSpPr>
        <p:spPr>
          <a:xfrm rot="10800000">
            <a:off x="2643188" y="3357563"/>
            <a:ext cx="1214437" cy="36512"/>
          </a:xfrm>
          <a:prstGeom prst="straightConnector1">
            <a:avLst/>
          </a:prstGeom>
          <a:ln w="28575">
            <a:solidFill>
              <a:srgbClr val="FF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stCxn id="0" idx="1"/>
          </p:cNvCxnSpPr>
          <p:nvPr/>
        </p:nvCxnSpPr>
        <p:spPr>
          <a:xfrm rot="10800000" flipV="1">
            <a:off x="5286375" y="3357563"/>
            <a:ext cx="1285875" cy="71437"/>
          </a:xfrm>
          <a:prstGeom prst="straightConnector1">
            <a:avLst/>
          </a:prstGeom>
          <a:ln w="28575">
            <a:solidFill>
              <a:srgbClr val="FF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>
            <a:stCxn id="0" idx="0"/>
            <a:endCxn id="19" idx="4"/>
          </p:cNvCxnSpPr>
          <p:nvPr/>
        </p:nvCxnSpPr>
        <p:spPr>
          <a:xfrm rot="16200000" flipV="1">
            <a:off x="4750594" y="3750469"/>
            <a:ext cx="928687" cy="1285875"/>
          </a:xfrm>
          <a:prstGeom prst="straightConnector1">
            <a:avLst/>
          </a:prstGeom>
          <a:ln w="28575">
            <a:solidFill>
              <a:srgbClr val="FF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>
            <a:stCxn id="0" idx="0"/>
            <a:endCxn id="19" idx="4"/>
          </p:cNvCxnSpPr>
          <p:nvPr/>
        </p:nvCxnSpPr>
        <p:spPr>
          <a:xfrm rot="5400000" flipH="1" flipV="1">
            <a:off x="3500438" y="3786188"/>
            <a:ext cx="928687" cy="1214437"/>
          </a:xfrm>
          <a:prstGeom prst="straightConnector1">
            <a:avLst/>
          </a:prstGeom>
          <a:ln w="28575">
            <a:solidFill>
              <a:srgbClr val="FF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5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СУЩЕСТВЕННАЯ  ОСОБЕННОСТЬ ПРЕДЛОЖЕНИЯ   КОМПАНИИ                                     </a:t>
            </a:r>
            <a:r>
              <a:rPr lang="en-US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CAR  STANDARD  CONSULTING</a:t>
            </a:r>
            <a:r>
              <a:rPr lang="ru-RU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В  АДРЕС  СТРАХОВОГО  БИЗНЕСА</a:t>
            </a:r>
            <a:endParaRPr lang="ru-RU" sz="24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611938"/>
            <a:ext cx="5500688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</a:t>
            </a:r>
            <a:r>
              <a:rPr lang="en-US" sz="9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AR  </a:t>
            </a:r>
            <a:r>
              <a:rPr lang="en-US" sz="10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</a:t>
            </a:r>
            <a:r>
              <a:rPr lang="en-US" sz="9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TANDARD  </a:t>
            </a:r>
            <a:r>
              <a:rPr lang="en-US" sz="10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</a:t>
            </a:r>
            <a:r>
              <a:rPr lang="en-US" sz="9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ONSULTING</a:t>
            </a:r>
            <a:r>
              <a:rPr lang="ru-RU" sz="9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-  </a:t>
            </a:r>
            <a:r>
              <a:rPr lang="en-US" sz="9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CAR  REFINISH:  AUDIT, CONSULTING  &amp;  DEVELOPMENT</a:t>
            </a:r>
            <a:endParaRPr lang="ru-RU" sz="900" b="1" dirty="0">
              <a:solidFill>
                <a:srgbClr val="DE8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42875" y="1214438"/>
            <a:ext cx="8858250" cy="5357812"/>
          </a:xfrm>
          <a:prstGeom prst="rect">
            <a:avLst/>
          </a:prstGeom>
          <a:noFill/>
          <a:ln w="38100"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14313" y="1571625"/>
            <a:ext cx="8715375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</a:t>
            </a:r>
            <a:endParaRPr lang="ru-RU" sz="1200" b="1" dirty="0">
              <a:solidFill>
                <a:srgbClr val="DE8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1538" y="2000240"/>
            <a:ext cx="70009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  <a:latin typeface="+mn-lt"/>
              </a:rPr>
              <a:t>Работа компании </a:t>
            </a:r>
          </a:p>
          <a:p>
            <a:pPr algn="ctr"/>
            <a:r>
              <a:rPr lang="en-US" sz="3200" b="1" dirty="0" smtClean="0">
                <a:solidFill>
                  <a:srgbClr val="FFC000"/>
                </a:solidFill>
                <a:latin typeface="+mn-lt"/>
              </a:rPr>
              <a:t>Car  Standard  Consulting</a:t>
            </a:r>
            <a:r>
              <a:rPr lang="ru-RU" sz="3200" b="1" dirty="0" smtClean="0">
                <a:solidFill>
                  <a:srgbClr val="FFC000"/>
                </a:solidFill>
                <a:latin typeface="+mn-lt"/>
              </a:rPr>
              <a:t> </a:t>
            </a:r>
          </a:p>
          <a:p>
            <a:pPr algn="ctr"/>
            <a:r>
              <a:rPr lang="ru-RU" sz="3200" b="1" dirty="0" smtClean="0">
                <a:solidFill>
                  <a:srgbClr val="FFC000"/>
                </a:solidFill>
                <a:latin typeface="+mn-lt"/>
              </a:rPr>
              <a:t>по организации и управлению сервисной сетью не оплачивается ни страховым, ни сервисным бизнесами. </a:t>
            </a:r>
          </a:p>
          <a:p>
            <a:pPr algn="ctr"/>
            <a:endParaRPr lang="ru-RU" sz="2400" b="1" dirty="0" smtClean="0">
              <a:solidFill>
                <a:srgbClr val="FFC000"/>
              </a:solidFill>
              <a:latin typeface="+mn-lt"/>
            </a:endParaRPr>
          </a:p>
          <a:p>
            <a:endParaRPr lang="uk-UA" sz="2400" dirty="0">
              <a:solidFill>
                <a:srgbClr val="FFC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572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16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16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1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КАРКАС  ПЕРВОЙ   УКРАИНСКОЙ НАЦИОНАЛЬНОЙ  СЕТИ   АВТО - СЕРВИСНЫХ  ПРЕДПРИЯТИЙ </a:t>
            </a:r>
            <a:r>
              <a:rPr lang="en-US" sz="1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</a:t>
            </a:r>
            <a:r>
              <a:rPr lang="en-US" sz="1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AR  </a:t>
            </a:r>
            <a:r>
              <a:rPr lang="en-US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</a:t>
            </a:r>
            <a:r>
              <a:rPr lang="en-US" sz="1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TANDARD  </a:t>
            </a:r>
            <a:r>
              <a:rPr lang="en-US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</a:t>
            </a:r>
            <a:r>
              <a:rPr lang="en-US" sz="1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ONSULTING</a:t>
            </a:r>
            <a:r>
              <a:rPr lang="ru-RU" sz="1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«КУЗОВ» </a:t>
            </a:r>
            <a:r>
              <a:rPr lang="ru-RU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ru-RU" sz="24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6357958"/>
            <a:ext cx="5572164" cy="28575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 cmpd="thickThin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928813" y="6357938"/>
            <a:ext cx="5500687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</a:t>
            </a:r>
            <a:r>
              <a:rPr lang="en-US" sz="9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AR  </a:t>
            </a:r>
            <a:r>
              <a:rPr lang="en-US" sz="10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</a:t>
            </a:r>
            <a:r>
              <a:rPr lang="en-US" sz="9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TANDARD  </a:t>
            </a:r>
            <a:r>
              <a:rPr lang="en-US" sz="10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</a:t>
            </a:r>
            <a:r>
              <a:rPr lang="en-US" sz="9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ONSULTING</a:t>
            </a:r>
            <a:r>
              <a:rPr lang="ru-RU" sz="9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-  </a:t>
            </a:r>
            <a:r>
              <a:rPr lang="en-US" sz="9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CAR  REFINISH:  AUDIT, CONSULTING  &amp;  DEVELOPMENT</a:t>
            </a:r>
            <a:endParaRPr lang="ru-RU" sz="900" b="1" dirty="0">
              <a:solidFill>
                <a:srgbClr val="DE8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857232"/>
            <a:ext cx="8858312" cy="5357850"/>
          </a:xfrm>
          <a:prstGeom prst="rect">
            <a:avLst/>
          </a:prstGeom>
          <a:noFill/>
          <a:ln w="38100"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" name="Группа 45"/>
          <p:cNvGrpSpPr>
            <a:grpSpLocks/>
          </p:cNvGrpSpPr>
          <p:nvPr/>
        </p:nvGrpSpPr>
        <p:grpSpPr bwMode="auto">
          <a:xfrm>
            <a:off x="142875" y="857250"/>
            <a:ext cx="8869363" cy="5857875"/>
            <a:chOff x="-500098" y="-214338"/>
            <a:chExt cx="10572824" cy="7072338"/>
          </a:xfrm>
        </p:grpSpPr>
        <p:pic>
          <p:nvPicPr>
            <p:cNvPr id="50187" name="Picture 2" descr="M:\MAP - Украина.JPG"/>
            <p:cNvPicPr>
              <a:picLocks noChangeAspect="1" noChangeArrowheads="1"/>
            </p:cNvPicPr>
            <p:nvPr/>
          </p:nvPicPr>
          <p:blipFill>
            <a:blip r:embed="rId2"/>
            <a:srcRect l="17513" t="9065" r="14285" b="9340"/>
            <a:stretch>
              <a:fillRect/>
            </a:stretch>
          </p:blipFill>
          <p:spPr bwMode="auto">
            <a:xfrm>
              <a:off x="-500098" y="-214338"/>
              <a:ext cx="10572824" cy="7072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" name="Овал 47"/>
            <p:cNvSpPr/>
            <p:nvPr/>
          </p:nvSpPr>
          <p:spPr>
            <a:xfrm>
              <a:off x="3572341" y="1000801"/>
              <a:ext cx="1055958" cy="99856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2501244" y="1142631"/>
              <a:ext cx="1055958" cy="100047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1428255" y="927969"/>
              <a:ext cx="1057849" cy="100047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4143845" y="142154"/>
              <a:ext cx="1055958" cy="100047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5714535" y="857055"/>
              <a:ext cx="1057851" cy="100047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570999" y="427731"/>
              <a:ext cx="1057851" cy="100047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143317" y="1501040"/>
              <a:ext cx="1055958" cy="9985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-356276" y="2499600"/>
              <a:ext cx="1055958" cy="100047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714821" y="2357770"/>
              <a:ext cx="1055958" cy="100047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1214414" y="1786616"/>
              <a:ext cx="1057851" cy="99856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2215493" y="2143108"/>
              <a:ext cx="1055958" cy="100047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4357686" y="1713785"/>
              <a:ext cx="1057849" cy="100047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3428519" y="2357770"/>
              <a:ext cx="1057851" cy="100047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4429597" y="2714262"/>
              <a:ext cx="1055958" cy="100047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3500430" y="3858486"/>
              <a:ext cx="1057851" cy="9985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2928926" y="4715216"/>
              <a:ext cx="1057851" cy="100047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5428783" y="1857532"/>
              <a:ext cx="1057849" cy="100047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6429861" y="1571954"/>
              <a:ext cx="1055958" cy="100047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4357686" y="3570993"/>
              <a:ext cx="1057849" cy="100047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5143031" y="4214978"/>
              <a:ext cx="1057851" cy="100047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5500694" y="5357285"/>
              <a:ext cx="1057849" cy="100047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6571791" y="5215455"/>
              <a:ext cx="1057849" cy="100047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6072198" y="3570993"/>
              <a:ext cx="1057849" cy="100047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5644516" y="2714262"/>
              <a:ext cx="1055958" cy="100047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7287117" y="3285415"/>
              <a:ext cx="1055958" cy="100047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3" name="Овал 72"/>
            <p:cNvSpPr/>
            <p:nvPr/>
          </p:nvSpPr>
          <p:spPr>
            <a:xfrm>
              <a:off x="8087601" y="2643347"/>
              <a:ext cx="1055958" cy="100047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4" name="Овал 73"/>
            <p:cNvSpPr/>
            <p:nvPr/>
          </p:nvSpPr>
          <p:spPr>
            <a:xfrm>
              <a:off x="6643702" y="2499600"/>
              <a:ext cx="1057849" cy="100047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429046" y="1857532"/>
              <a:ext cx="1057851" cy="100047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4715349" y="927969"/>
              <a:ext cx="1055958" cy="100047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5143031" y="324"/>
              <a:ext cx="1057851" cy="100047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3500430" y="3143585"/>
              <a:ext cx="1057851" cy="100047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0219" name="TextBox 78"/>
            <p:cNvSpPr txBox="1">
              <a:spLocks noChangeArrowheads="1"/>
            </p:cNvSpPr>
            <p:nvPr/>
          </p:nvSpPr>
          <p:spPr bwMode="auto">
            <a:xfrm>
              <a:off x="6908308" y="-128090"/>
              <a:ext cx="3071834" cy="1226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2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В случае необходимости</a:t>
              </a:r>
              <a:r>
                <a:rPr lang="en-US" sz="12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смежные зоны ответственности сервисных</a:t>
              </a:r>
              <a:r>
                <a:rPr lang="en-US" sz="12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предприятий расширяются с целью полного покрытия территории Украины  </a:t>
              </a:r>
            </a:p>
          </p:txBody>
        </p:sp>
        <p:sp>
          <p:nvSpPr>
            <p:cNvPr id="80" name="Овал 79"/>
            <p:cNvSpPr/>
            <p:nvPr/>
          </p:nvSpPr>
          <p:spPr>
            <a:xfrm>
              <a:off x="215228" y="4500554"/>
              <a:ext cx="499593" cy="50023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0221" name="TextBox 80"/>
            <p:cNvSpPr txBox="1">
              <a:spLocks noChangeArrowheads="1"/>
            </p:cNvSpPr>
            <p:nvPr/>
          </p:nvSpPr>
          <p:spPr bwMode="auto">
            <a:xfrm>
              <a:off x="785786" y="3929067"/>
              <a:ext cx="2357454" cy="27868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2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Зоны</a:t>
              </a:r>
              <a:r>
                <a:rPr lang="ru-RU" sz="12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ответственности</a:t>
              </a:r>
              <a:r>
                <a:rPr lang="en-US" sz="12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сервисных предприятий, в пределах которых они, при необходимости, осуществляют круглосуточную эвакуацию транспортных средств, нуждающихся в восстановительном ремонте в результате наступления страхового случая.</a:t>
              </a:r>
            </a:p>
          </p:txBody>
        </p:sp>
        <p:sp>
          <p:nvSpPr>
            <p:cNvPr id="50222" name="TextBox 81"/>
            <p:cNvSpPr txBox="1">
              <a:spLocks noChangeArrowheads="1"/>
            </p:cNvSpPr>
            <p:nvPr/>
          </p:nvSpPr>
          <p:spPr bwMode="auto">
            <a:xfrm>
              <a:off x="642910" y="4572008"/>
              <a:ext cx="285752" cy="388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solidFill>
                    <a:schemeClr val="bg1"/>
                  </a:solidFill>
                  <a:latin typeface="Times New Roman" pitchFamily="18" charset="0"/>
                </a:rPr>
                <a:t>-</a:t>
              </a:r>
            </a:p>
          </p:txBody>
        </p:sp>
        <p:sp>
          <p:nvSpPr>
            <p:cNvPr id="50223" name="TextBox 82"/>
            <p:cNvSpPr txBox="1">
              <a:spLocks noChangeArrowheads="1"/>
            </p:cNvSpPr>
            <p:nvPr/>
          </p:nvSpPr>
          <p:spPr bwMode="auto">
            <a:xfrm>
              <a:off x="500034" y="3571876"/>
              <a:ext cx="3000396" cy="3565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600" b="1" u="sng">
                  <a:solidFill>
                    <a:schemeClr val="bg1"/>
                  </a:solidFill>
                  <a:latin typeface="Times New Roman" pitchFamily="18" charset="0"/>
                </a:rPr>
                <a:t>Условные обозначения</a:t>
              </a:r>
              <a:endParaRPr lang="uk-UA" sz="1600" b="1" u="sng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5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ОСНОВНЫЕ  ЗАДАЧИ  МОТОРНОГО  СТРАХОВАНИЯ,  СТОЯЩИЕ   ПЕРЕД     СТРАХОВЫМ </a:t>
            </a:r>
            <a:r>
              <a:rPr lang="en-US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БИЗНЕСОМ,  И  СПОСОБЫ  ИХ  РЕШЕНИЯ, ПРЕДЛАГАЕМЫЕ  </a:t>
            </a:r>
            <a:r>
              <a:rPr lang="en-US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CAR  STANDARD  CONSULTING  </a:t>
            </a:r>
            <a:r>
              <a:rPr lang="ru-RU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ВО ВЗАИМОДЕЙСТВИИ С СЕТЬЮ  </a:t>
            </a:r>
            <a:br>
              <a:rPr lang="ru-RU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1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АВТО – СЕРВИСНЫХ ПРЕДПРИЯТИЙ  «КУЗОВ» </a:t>
            </a:r>
            <a:endParaRPr lang="ru-RU" sz="24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611938"/>
            <a:ext cx="5500688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</a:t>
            </a:r>
            <a:r>
              <a:rPr lang="en-US" sz="9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AR  </a:t>
            </a:r>
            <a:r>
              <a:rPr lang="en-US" sz="10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</a:t>
            </a:r>
            <a:r>
              <a:rPr lang="en-US" sz="9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TANDARD  </a:t>
            </a:r>
            <a:r>
              <a:rPr lang="en-US" sz="10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</a:t>
            </a:r>
            <a:r>
              <a:rPr lang="en-US" sz="9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ONSULTING</a:t>
            </a:r>
            <a:r>
              <a:rPr lang="ru-RU" sz="9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-  </a:t>
            </a:r>
            <a:r>
              <a:rPr lang="en-US" sz="9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CAR  REFINISH:  AUDIT, CONSULTING  &amp;  DEVELOPMENT</a:t>
            </a:r>
            <a:endParaRPr lang="ru-RU" sz="900" b="1" dirty="0">
              <a:solidFill>
                <a:srgbClr val="DE8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pSp>
        <p:nvGrpSpPr>
          <p:cNvPr id="31748" name="Группа 9"/>
          <p:cNvGrpSpPr>
            <a:grpSpLocks/>
          </p:cNvGrpSpPr>
          <p:nvPr/>
        </p:nvGrpSpPr>
        <p:grpSpPr bwMode="auto">
          <a:xfrm>
            <a:off x="142875" y="1214438"/>
            <a:ext cx="8858250" cy="5357812"/>
            <a:chOff x="142844" y="1000108"/>
            <a:chExt cx="8858312" cy="535785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42844" y="1000108"/>
              <a:ext cx="8858312" cy="5357850"/>
            </a:xfrm>
            <a:prstGeom prst="rect">
              <a:avLst/>
            </a:prstGeom>
            <a:noFill/>
            <a:ln w="38100"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8596" y="1000108"/>
              <a:ext cx="3071835" cy="36989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rgbClr val="DE84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</a:rPr>
                <a:t>ОСНОВНЫЕ  ЗАДАЧИ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29323" y="1000108"/>
              <a:ext cx="2857520" cy="36989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rgbClr val="DE84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</a:rPr>
                <a:t>СПОСОБЫ  РЕШЕНИЯ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14313" y="1571625"/>
            <a:ext cx="8715375" cy="49260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Снижение прямых расходов на урегулирование                           -Устранение паразитических звеньев во взаимоотношениях                                       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страховых случаев  (стоимость восстановительного                     с сервисными предприятиями. Концентрация ремонтного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ремонта ниже рыночной)                                                                     в сертифицированных  сервисных предприятиях  (</a:t>
            </a:r>
            <a:r>
              <a:rPr lang="ru-RU" sz="1200" b="1" dirty="0" err="1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стои</a:t>
            </a: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                                                                                                            </a:t>
            </a:r>
            <a:r>
              <a:rPr lang="ru-RU" sz="1200" b="1" dirty="0" err="1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мость</a:t>
            </a: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ремонта обратно  пропорциональна  загрузке  СТО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                                                                                                            ремонтным  фондом)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                                                                                                            Ведущая роль страховой компании  и фактическое управ-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                                                                                                            </a:t>
            </a:r>
            <a:r>
              <a:rPr lang="ru-RU" sz="1200" b="1" dirty="0" err="1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ление</a:t>
            </a: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ею всеми бизнес – процессами, связанными с мотор-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                                                                                                            </a:t>
            </a:r>
            <a:r>
              <a:rPr lang="ru-RU" sz="1200" b="1" dirty="0" err="1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ным</a:t>
            </a: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страхованием, - в том числе и  восстановительным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                                                                                                            ремонтом автомобилей путем влияния на выработку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                                                                                                            условий  работы  авто – сервисной сети.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solidFill>
                <a:srgbClr val="DE8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Снижение себестоимости содержания филиальной                       -Создание сети авто – сервисных предприятий –  как  </a:t>
            </a:r>
            <a:r>
              <a:rPr lang="ru-RU" sz="1200" b="1" dirty="0" err="1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усло</a:t>
            </a: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сети страховых компаний                                                                     </a:t>
            </a:r>
            <a:r>
              <a:rPr lang="ru-RU" sz="1200" b="1" dirty="0" err="1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вие</a:t>
            </a: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согласованного  взаимодействия  между страховым 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                                                                                                             авто – сервисным  бизнесами.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                                                                                                             Появление единственного партнера – компании  </a:t>
            </a:r>
            <a:r>
              <a:rPr lang="en-US" sz="14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Car </a:t>
            </a:r>
            <a:endParaRPr lang="ru-RU" sz="1400" b="1" dirty="0">
              <a:solidFill>
                <a:srgbClr val="DE8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                                                                                            </a:t>
            </a:r>
            <a:r>
              <a:rPr lang="en-US" sz="14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Standard Consulting</a:t>
            </a: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 координирующего  работу сети 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                                                                                                             отвечающего за ее состояние перед  страховым  бизнесом.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solidFill>
                <a:srgbClr val="DE8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Повышение  рыночной конкурентоспособности и при-               -Повышение качества и сокращение сроков восстанови-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ru-RU" sz="1200" b="1" dirty="0" err="1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влекательности</a:t>
            </a: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для потребителя   страховых продуктов            тельного ремонта, увеличение гарантийных сроков </a:t>
            </a:r>
            <a:r>
              <a:rPr lang="ru-RU" sz="1200" b="1" dirty="0" err="1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ремон</a:t>
            </a: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страховых компаний, относящихся к  моторному </a:t>
            </a:r>
            <a:r>
              <a:rPr lang="ru-RU" sz="1200" b="1" dirty="0" err="1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страхо</a:t>
            </a: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            та.  Перспективная программа восстановления </a:t>
            </a:r>
            <a:r>
              <a:rPr lang="ru-RU" sz="1200" b="1" dirty="0" err="1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прочност</a:t>
            </a: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ru-RU" sz="1200" b="1" dirty="0" err="1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ванию</a:t>
            </a: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и зависящих от  уровня   развития  авто – сервис-             </a:t>
            </a:r>
            <a:r>
              <a:rPr lang="ru-RU" sz="1200" b="1" dirty="0" err="1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ных</a:t>
            </a: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характеристик кузова ремонтируемого автомобиля до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ru-RU" sz="1200" b="1" dirty="0" err="1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ных</a:t>
            </a: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предприятий.                                                                                  заводских  параметров (для авто определенного возраста 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                                                                                                            при проведении  кузовного ремонта соответствующего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                                                                                                            вида).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4" name="Группа 9"/>
          <p:cNvGrpSpPr>
            <a:grpSpLocks/>
          </p:cNvGrpSpPr>
          <p:nvPr/>
        </p:nvGrpSpPr>
        <p:grpSpPr bwMode="auto">
          <a:xfrm>
            <a:off x="142875" y="214290"/>
            <a:ext cx="8858250" cy="5929354"/>
            <a:chOff x="142844" y="1000108"/>
            <a:chExt cx="8858312" cy="535785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42844" y="1000108"/>
              <a:ext cx="8858312" cy="5357850"/>
            </a:xfrm>
            <a:prstGeom prst="rect">
              <a:avLst/>
            </a:prstGeom>
            <a:noFill/>
            <a:ln w="38100"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8596" y="1000108"/>
              <a:ext cx="3071835" cy="31123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29323" y="1000108"/>
              <a:ext cx="2857520" cy="31123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643174" y="4000504"/>
            <a:ext cx="3979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БЛАГОДАРЮ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  </a:t>
            </a:r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ВНИМАНИЕ</a:t>
            </a:r>
            <a:endParaRPr lang="ru-RU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endParaRPr lang="ru-RU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6572272"/>
            <a:ext cx="550068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</a:t>
            </a:r>
            <a:r>
              <a:rPr lang="en-US" sz="9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AR  </a:t>
            </a:r>
            <a:r>
              <a:rPr lang="en-US" sz="10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</a:t>
            </a:r>
            <a:r>
              <a:rPr lang="en-US" sz="9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TANDARD  </a:t>
            </a:r>
            <a:r>
              <a:rPr lang="en-US" sz="10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</a:t>
            </a:r>
            <a:r>
              <a:rPr lang="en-US" sz="9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ONSULTING</a:t>
            </a:r>
            <a:r>
              <a:rPr lang="ru-RU" sz="9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-  </a:t>
            </a:r>
            <a:r>
              <a:rPr lang="en-US" sz="900" b="1" dirty="0">
                <a:solidFill>
                  <a:srgbClr val="DE8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CAR  REFINISH:  AUDIT, CONSULTING  &amp;  DEVELOPMENT</a:t>
            </a:r>
            <a:endParaRPr lang="ru-RU" sz="900" b="1" dirty="0">
              <a:solidFill>
                <a:srgbClr val="DE8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0100" y="642918"/>
            <a:ext cx="71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КОМПАНИЯ  «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CAR  STANDARD   CONSULTING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»</a:t>
            </a:r>
          </a:p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ул. НАРОДНОГО  ОПОЛЧЕНИЯ, 7, 03151,  КИЕВ,  УКРАИНА</a:t>
            </a:r>
          </a:p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Тел.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  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факс: + 38 044 594 19 45 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GSM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           + 38 067 501 77 92 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E-MAIL:  S.Pyshchenko@i.ua</a:t>
            </a:r>
            <a:endParaRPr lang="uk-UA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dat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3073</TotalTime>
  <Words>526</Words>
  <Application>Microsoft Office PowerPoint</Application>
  <PresentationFormat>Экран (4:3)</PresentationFormat>
  <Paragraphs>68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themedata</vt:lpstr>
      <vt:lpstr>«КУЗОВ» - СЕТЬ   СЕРТИФИЦИРОВАННЫХ  СТО   В  УКРАИНЕ –  ИНСТРУМЕНТ  СТРАХОВОЙ  КОМПАНИИ</vt:lpstr>
      <vt:lpstr>  ПРИНЦИПИАЛЬНАЯ СХЕМА  ВЗАИМОДЕЙСТВИЯ  ПАРТНЕРОВ  МОТОРНОГО  СТРАХОВАНИЯ,  ПРЕДЛАГАЕМАЯ  CAR  STANDARD  CONSULTING  </vt:lpstr>
      <vt:lpstr>СУЩЕСТВЕННАЯ  ОСОБЕННОСТЬ ПРЕДЛОЖЕНИЯ   КОМПАНИИ                                     CAR  STANDARD  CONSULTING  В  АДРЕС  СТРАХОВОГО  БИЗНЕСА</vt:lpstr>
      <vt:lpstr>   КАРКАС  ПЕРВОЙ   УКРАИНСКОЙ НАЦИОНАЛЬНОЙ  СЕТИ   АВТО - СЕРВИСНЫХ  ПРЕДПРИЯТИЙ  CAR  STANDARD  CONSULTING  «КУЗОВ»  </vt:lpstr>
      <vt:lpstr>ОСНОВНЫЕ  ЗАДАЧИ  МОТОРНОГО  СТРАХОВАНИЯ,  СТОЯЩИЕ   ПЕРЕД     СТРАХОВЫМ  БИЗНЕСОМ,  И  СПОСОБЫ  ИХ  РЕШЕНИЯ, ПРЕДЛАГАЕМЫЕ                  CAR  STANDARD  CONSULTING  ВО ВЗАИМОДЕЙСТВИИ С СЕТЬЮ   АВТО – СЕРВИСНЫХ ПРЕДПРИЯТИЙ  «КУЗОВ» </vt:lpstr>
      <vt:lpstr>Слайд 6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СЕТЬ  СЕРТИФИЦИРОВАННЫХ  СТО  В  УКРАИНЕ – ИНСТРУМЕНТ  СТРАХОВОЙ  КОМПАНИИ</dc:title>
  <dc:creator>Пищенко</dc:creator>
  <cp:lastModifiedBy>ПИЩЕНКО С.П.</cp:lastModifiedBy>
  <cp:revision>400</cp:revision>
  <dcterms:created xsi:type="dcterms:W3CDTF">2009-09-01T19:55:36Z</dcterms:created>
  <dcterms:modified xsi:type="dcterms:W3CDTF">2009-09-17T03:49:20Z</dcterms:modified>
</cp:coreProperties>
</file>